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8288000" cy="10287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y Grotesk Key" panose="020B0604020202020204" charset="0"/>
      <p:regular r:id="rId32"/>
    </p:embeddedFont>
    <p:embeddedFont>
      <p:font typeface="IBM Plex Sans" panose="020B0503050203000203" pitchFamily="34" charset="0"/>
      <p:regular r:id="rId33"/>
    </p:embeddedFont>
    <p:embeddedFont>
      <p:font typeface="IBM Plex Sans Bold" panose="020B0803050203000203" charset="0"/>
      <p:regular r:id="rId34"/>
    </p:embeddedFont>
    <p:embeddedFont>
      <p:font typeface="Open Sans" panose="020B0606030504020204" pitchFamily="34" charset="0"/>
      <p:regular r:id="rId35"/>
    </p:embeddedFont>
    <p:embeddedFont>
      <p:font typeface="Open Sans Bold" panose="020B0806030504020204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40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2230017">
            <a:off x="6019800" y="5462018"/>
            <a:ext cx="16230600" cy="82296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 rot="-3000123">
            <a:off x="14532884" y="-4492802"/>
            <a:ext cx="7510232" cy="8229600"/>
          </a:xfrm>
          <a:prstGeom prst="rect">
            <a:avLst/>
          </a:prstGeom>
          <a:solidFill>
            <a:srgbClr val="E1EBFF"/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 rot="-3000123">
            <a:off x="-2021520" y="5630280"/>
            <a:ext cx="7510232" cy="11263526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TextBox 5"/>
          <p:cNvSpPr txBox="1"/>
          <p:nvPr/>
        </p:nvSpPr>
        <p:spPr>
          <a:xfrm>
            <a:off x="5182279" y="4574857"/>
            <a:ext cx="13862521" cy="1099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19"/>
              </a:lnSpc>
            </a:pPr>
            <a:r>
              <a:rPr lang="en-US" sz="6999">
                <a:solidFill>
                  <a:srgbClr val="FFFFFF"/>
                </a:solidFill>
                <a:latin typeface="IBM Plex Sans"/>
              </a:rPr>
              <a:t>Projet “Vos rêves”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567293"/>
            <a:ext cx="13862521" cy="308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2000">
                <a:solidFill>
                  <a:srgbClr val="FFFFFF"/>
                </a:solidFill>
                <a:latin typeface="IBM Plex Sans"/>
              </a:rPr>
              <a:t>Anissa, Eloham, Yanis, Enzo, Othman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3710222">
            <a:off x="621054" y="1821379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 rot="-3408248">
            <a:off x="14168982" y="6593432"/>
            <a:ext cx="8238035" cy="4434386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3854053" y="3609975"/>
            <a:ext cx="10449074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u="sng">
                <a:solidFill>
                  <a:srgbClr val="FFFFFF"/>
                </a:solidFill>
                <a:latin typeface="Cy Grotesk Key"/>
              </a:rPr>
              <a:t>Mission 2 :</a:t>
            </a:r>
            <a:r>
              <a:rPr lang="en-US" sz="3999">
                <a:solidFill>
                  <a:srgbClr val="FFFFFF"/>
                </a:solidFill>
                <a:latin typeface="Cy Grotesk Key"/>
              </a:rPr>
              <a:t> 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Cy Grotesk Key"/>
              </a:rPr>
              <a:t>Renouvellement du parc d’imprimantes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10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4563410" cy="16546023"/>
            <a:chOff x="0" y="0"/>
            <a:chExt cx="1571264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1264" cy="5697093"/>
            </a:xfrm>
            <a:custGeom>
              <a:avLst/>
              <a:gdLst/>
              <a:ahLst/>
              <a:cxnLst/>
              <a:rect l="l" t="t" r="r" b="b"/>
              <a:pathLst>
                <a:path w="1571264" h="5697093">
                  <a:moveTo>
                    <a:pt x="0" y="0"/>
                  </a:moveTo>
                  <a:lnTo>
                    <a:pt x="1571264" y="0"/>
                  </a:lnTo>
                  <a:lnTo>
                    <a:pt x="1571264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4620205" y="3372936"/>
            <a:ext cx="13250422" cy="3541127"/>
          </a:xfrm>
          <a:custGeom>
            <a:avLst/>
            <a:gdLst/>
            <a:ahLst/>
            <a:cxnLst/>
            <a:rect l="l" t="t" r="r" b="b"/>
            <a:pathLst>
              <a:path w="13250422" h="3541127">
                <a:moveTo>
                  <a:pt x="0" y="0"/>
                </a:moveTo>
                <a:lnTo>
                  <a:pt x="13250422" y="0"/>
                </a:lnTo>
                <a:lnTo>
                  <a:pt x="13250422" y="3541128"/>
                </a:lnTo>
                <a:lnTo>
                  <a:pt x="0" y="354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15407481" y="736460"/>
            <a:ext cx="2248396" cy="2248396"/>
          </a:xfrm>
          <a:custGeom>
            <a:avLst/>
            <a:gdLst/>
            <a:ahLst/>
            <a:cxnLst/>
            <a:rect l="l" t="t" r="r" b="b"/>
            <a:pathLst>
              <a:path w="2248396" h="2248396">
                <a:moveTo>
                  <a:pt x="0" y="0"/>
                </a:moveTo>
                <a:lnTo>
                  <a:pt x="2248396" y="0"/>
                </a:lnTo>
                <a:lnTo>
                  <a:pt x="2248396" y="2248397"/>
                </a:lnTo>
                <a:lnTo>
                  <a:pt x="0" y="22483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476848" y="660508"/>
            <a:ext cx="6231949" cy="1200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Imprimantes et consommables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124439" y="1009650"/>
            <a:ext cx="4437879" cy="128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99"/>
              </a:lnSpc>
            </a:pPr>
            <a:r>
              <a:rPr lang="en-US" sz="2999">
                <a:solidFill>
                  <a:srgbClr val="004A98"/>
                </a:solidFill>
                <a:latin typeface="IBM Plex Sans Bold"/>
              </a:rPr>
              <a:t>Feuille de référence</a:t>
            </a:r>
          </a:p>
          <a:p>
            <a:pPr>
              <a:lnSpc>
                <a:spcPts val="3249"/>
              </a:lnSpc>
            </a:pPr>
            <a:endParaRPr lang="en-US" sz="2999">
              <a:solidFill>
                <a:srgbClr val="004A98"/>
              </a:solidFill>
              <a:latin typeface="IBM Plex Sans Bold"/>
            </a:endParaRPr>
          </a:p>
          <a:p>
            <a:pPr>
              <a:lnSpc>
                <a:spcPts val="3249"/>
              </a:lnSpc>
            </a:pPr>
            <a:endParaRPr lang="en-US" sz="2999">
              <a:solidFill>
                <a:srgbClr val="004A98"/>
              </a:solidFill>
              <a:latin typeface="IBM Plex Sa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11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4563410" cy="16546023"/>
            <a:chOff x="0" y="0"/>
            <a:chExt cx="1571264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1264" cy="5697093"/>
            </a:xfrm>
            <a:custGeom>
              <a:avLst/>
              <a:gdLst/>
              <a:ahLst/>
              <a:cxnLst/>
              <a:rect l="l" t="t" r="r" b="b"/>
              <a:pathLst>
                <a:path w="1571264" h="5697093">
                  <a:moveTo>
                    <a:pt x="0" y="0"/>
                  </a:moveTo>
                  <a:lnTo>
                    <a:pt x="1571264" y="0"/>
                  </a:lnTo>
                  <a:lnTo>
                    <a:pt x="1571264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4565957" y="2220380"/>
            <a:ext cx="13111981" cy="2923120"/>
          </a:xfrm>
          <a:custGeom>
            <a:avLst/>
            <a:gdLst/>
            <a:ahLst/>
            <a:cxnLst/>
            <a:rect l="l" t="t" r="r" b="b"/>
            <a:pathLst>
              <a:path w="13111981" h="2923120">
                <a:moveTo>
                  <a:pt x="0" y="0"/>
                </a:moveTo>
                <a:lnTo>
                  <a:pt x="13111980" y="0"/>
                </a:lnTo>
                <a:lnTo>
                  <a:pt x="13111980" y="2923120"/>
                </a:lnTo>
                <a:lnTo>
                  <a:pt x="0" y="2923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11010720" y="6309631"/>
            <a:ext cx="6426245" cy="3368683"/>
          </a:xfrm>
          <a:custGeom>
            <a:avLst/>
            <a:gdLst/>
            <a:ahLst/>
            <a:cxnLst/>
            <a:rect l="l" t="t" r="r" b="b"/>
            <a:pathLst>
              <a:path w="6426245" h="3368683">
                <a:moveTo>
                  <a:pt x="0" y="0"/>
                </a:moveTo>
                <a:lnTo>
                  <a:pt x="6426245" y="0"/>
                </a:lnTo>
                <a:lnTo>
                  <a:pt x="6426245" y="3368683"/>
                </a:lnTo>
                <a:lnTo>
                  <a:pt x="0" y="3368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476848" y="660508"/>
            <a:ext cx="6231949" cy="1200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Imprimantes et consommables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124439" y="1009650"/>
            <a:ext cx="5772562" cy="128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99"/>
              </a:lnSpc>
            </a:pPr>
            <a:r>
              <a:rPr lang="en-US" sz="2999">
                <a:solidFill>
                  <a:srgbClr val="004A98"/>
                </a:solidFill>
                <a:latin typeface="IBM Plex Sans Bold"/>
              </a:rPr>
              <a:t>Feuille des consommables</a:t>
            </a:r>
          </a:p>
          <a:p>
            <a:pPr>
              <a:lnSpc>
                <a:spcPts val="3249"/>
              </a:lnSpc>
            </a:pPr>
            <a:endParaRPr lang="en-US" sz="2999">
              <a:solidFill>
                <a:srgbClr val="004A98"/>
              </a:solidFill>
              <a:latin typeface="IBM Plex Sans Bold"/>
            </a:endParaRPr>
          </a:p>
          <a:p>
            <a:pPr>
              <a:lnSpc>
                <a:spcPts val="3249"/>
              </a:lnSpc>
            </a:pPr>
            <a:endParaRPr lang="en-US" sz="2999">
              <a:solidFill>
                <a:srgbClr val="004A98"/>
              </a:solidFill>
              <a:latin typeface="IBM Plex Sans Bold"/>
            </a:endParaRPr>
          </a:p>
        </p:txBody>
      </p:sp>
      <p:sp>
        <p:nvSpPr>
          <p:cNvPr id="9" name="AutoShape 9"/>
          <p:cNvSpPr/>
          <p:nvPr/>
        </p:nvSpPr>
        <p:spPr>
          <a:xfrm flipV="1">
            <a:off x="11995001" y="4461960"/>
            <a:ext cx="567317" cy="184767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fr-FR"/>
          </a:p>
        </p:txBody>
      </p:sp>
      <p:sp>
        <p:nvSpPr>
          <p:cNvPr id="10" name="TextBox 10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4563410" cy="16546023"/>
            <a:chOff x="0" y="0"/>
            <a:chExt cx="1571264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1264" cy="5697093"/>
            </a:xfrm>
            <a:custGeom>
              <a:avLst/>
              <a:gdLst/>
              <a:ahLst/>
              <a:cxnLst/>
              <a:rect l="l" t="t" r="r" b="b"/>
              <a:pathLst>
                <a:path w="1571264" h="5697093">
                  <a:moveTo>
                    <a:pt x="0" y="0"/>
                  </a:moveTo>
                  <a:lnTo>
                    <a:pt x="1571264" y="0"/>
                  </a:lnTo>
                  <a:lnTo>
                    <a:pt x="1571264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AutoShape 5"/>
          <p:cNvSpPr/>
          <p:nvPr/>
        </p:nvSpPr>
        <p:spPr>
          <a:xfrm flipV="1">
            <a:off x="14567069" y="5607340"/>
            <a:ext cx="1175160" cy="128753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4641246" y="1860658"/>
            <a:ext cx="13234431" cy="3746681"/>
          </a:xfrm>
          <a:custGeom>
            <a:avLst/>
            <a:gdLst/>
            <a:ahLst/>
            <a:cxnLst/>
            <a:rect l="l" t="t" r="r" b="b"/>
            <a:pathLst>
              <a:path w="13234431" h="3746681">
                <a:moveTo>
                  <a:pt x="0" y="0"/>
                </a:moveTo>
                <a:lnTo>
                  <a:pt x="13234431" y="0"/>
                </a:lnTo>
                <a:lnTo>
                  <a:pt x="13234431" y="3746682"/>
                </a:lnTo>
                <a:lnTo>
                  <a:pt x="0" y="37466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Freeform 7"/>
          <p:cNvSpPr/>
          <p:nvPr/>
        </p:nvSpPr>
        <p:spPr>
          <a:xfrm>
            <a:off x="11258461" y="6894877"/>
            <a:ext cx="6617215" cy="3021559"/>
          </a:xfrm>
          <a:custGeom>
            <a:avLst/>
            <a:gdLst/>
            <a:ahLst/>
            <a:cxnLst/>
            <a:rect l="l" t="t" r="r" b="b"/>
            <a:pathLst>
              <a:path w="6617215" h="3021559">
                <a:moveTo>
                  <a:pt x="0" y="0"/>
                </a:moveTo>
                <a:lnTo>
                  <a:pt x="6617216" y="0"/>
                </a:lnTo>
                <a:lnTo>
                  <a:pt x="6617216" y="3021560"/>
                </a:lnTo>
                <a:lnTo>
                  <a:pt x="0" y="30215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8" name="TextBox 8"/>
          <p:cNvSpPr txBox="1"/>
          <p:nvPr/>
        </p:nvSpPr>
        <p:spPr>
          <a:xfrm>
            <a:off x="476848" y="660508"/>
            <a:ext cx="6231949" cy="1200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Imprimantes et consommables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124439" y="1009650"/>
            <a:ext cx="5772562" cy="128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99"/>
              </a:lnSpc>
            </a:pPr>
            <a:r>
              <a:rPr lang="en-US" sz="2999">
                <a:solidFill>
                  <a:srgbClr val="004A98"/>
                </a:solidFill>
                <a:latin typeface="IBM Plex Sans Bold"/>
              </a:rPr>
              <a:t>Feuille des consommables</a:t>
            </a:r>
          </a:p>
          <a:p>
            <a:pPr>
              <a:lnSpc>
                <a:spcPts val="3249"/>
              </a:lnSpc>
            </a:pPr>
            <a:endParaRPr lang="en-US" sz="2999">
              <a:solidFill>
                <a:srgbClr val="004A98"/>
              </a:solidFill>
              <a:latin typeface="IBM Plex Sans Bold"/>
            </a:endParaRPr>
          </a:p>
          <a:p>
            <a:pPr>
              <a:lnSpc>
                <a:spcPts val="3249"/>
              </a:lnSpc>
            </a:pPr>
            <a:endParaRPr lang="en-US" sz="2999">
              <a:solidFill>
                <a:srgbClr val="004A98"/>
              </a:solidFill>
              <a:latin typeface="IBM Plex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3710222">
            <a:off x="621054" y="1821379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 rot="-3408248">
            <a:off x="14168982" y="6593432"/>
            <a:ext cx="8238035" cy="4434386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2230338" y="3609975"/>
            <a:ext cx="13987016" cy="209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u="sng">
                <a:solidFill>
                  <a:srgbClr val="FFFFFF"/>
                </a:solidFill>
                <a:latin typeface="Cy Grotesk Key"/>
              </a:rPr>
              <a:t>Mission 3 :</a:t>
            </a:r>
            <a:r>
              <a:rPr lang="en-US" sz="3999">
                <a:solidFill>
                  <a:srgbClr val="FFFFFF"/>
                </a:solidFill>
                <a:latin typeface="Cy Grotesk Key"/>
              </a:rPr>
              <a:t> 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Cy Grotesk Key"/>
              </a:rPr>
              <a:t>Expression des besoins et conception d’un prototype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>
              <a:solidFill>
                <a:srgbClr val="FFFFFF"/>
              </a:solidFill>
              <a:latin typeface="Cy Grotesk Ke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5238828" cy="16546023"/>
            <a:chOff x="0" y="0"/>
            <a:chExt cx="18038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3823" cy="5697093"/>
            </a:xfrm>
            <a:custGeom>
              <a:avLst/>
              <a:gdLst/>
              <a:ahLst/>
              <a:cxnLst/>
              <a:rect l="l" t="t" r="r" b="b"/>
              <a:pathLst>
                <a:path w="1803823" h="5697093">
                  <a:moveTo>
                    <a:pt x="0" y="0"/>
                  </a:moveTo>
                  <a:lnTo>
                    <a:pt x="1803823" y="0"/>
                  </a:lnTo>
                  <a:lnTo>
                    <a:pt x="18038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5488127" y="1438133"/>
            <a:ext cx="12214725" cy="6844904"/>
          </a:xfrm>
          <a:custGeom>
            <a:avLst/>
            <a:gdLst/>
            <a:ahLst/>
            <a:cxnLst/>
            <a:rect l="l" t="t" r="r" b="b"/>
            <a:pathLst>
              <a:path w="12214725" h="6844904">
                <a:moveTo>
                  <a:pt x="0" y="0"/>
                </a:moveTo>
                <a:lnTo>
                  <a:pt x="12214725" y="0"/>
                </a:lnTo>
                <a:lnTo>
                  <a:pt x="12214725" y="6844904"/>
                </a:lnTo>
                <a:lnTo>
                  <a:pt x="0" y="68449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/>
          <p:cNvSpPr txBox="1"/>
          <p:nvPr/>
        </p:nvSpPr>
        <p:spPr>
          <a:xfrm>
            <a:off x="476848" y="660508"/>
            <a:ext cx="4377220" cy="24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Expression des besoins et conception d’un prototype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5238828" cy="16546023"/>
            <a:chOff x="0" y="0"/>
            <a:chExt cx="18038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3823" cy="5697093"/>
            </a:xfrm>
            <a:custGeom>
              <a:avLst/>
              <a:gdLst/>
              <a:ahLst/>
              <a:cxnLst/>
              <a:rect l="l" t="t" r="r" b="b"/>
              <a:pathLst>
                <a:path w="1803823" h="5697093">
                  <a:moveTo>
                    <a:pt x="0" y="0"/>
                  </a:moveTo>
                  <a:lnTo>
                    <a:pt x="1803823" y="0"/>
                  </a:lnTo>
                  <a:lnTo>
                    <a:pt x="18038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6245872" y="787729"/>
            <a:ext cx="11013428" cy="8556715"/>
          </a:xfrm>
          <a:custGeom>
            <a:avLst/>
            <a:gdLst/>
            <a:ahLst/>
            <a:cxnLst/>
            <a:rect l="l" t="t" r="r" b="b"/>
            <a:pathLst>
              <a:path w="11013428" h="8556715">
                <a:moveTo>
                  <a:pt x="0" y="0"/>
                </a:moveTo>
                <a:lnTo>
                  <a:pt x="11013428" y="0"/>
                </a:lnTo>
                <a:lnTo>
                  <a:pt x="11013428" y="8556715"/>
                </a:lnTo>
                <a:lnTo>
                  <a:pt x="0" y="8556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/>
          <p:cNvSpPr txBox="1"/>
          <p:nvPr/>
        </p:nvSpPr>
        <p:spPr>
          <a:xfrm>
            <a:off x="476848" y="660508"/>
            <a:ext cx="4377220" cy="24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Expression des besoins et conception d’un prototype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5238828" cy="16546023"/>
            <a:chOff x="0" y="0"/>
            <a:chExt cx="18038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3823" cy="5697093"/>
            </a:xfrm>
            <a:custGeom>
              <a:avLst/>
              <a:gdLst/>
              <a:ahLst/>
              <a:cxnLst/>
              <a:rect l="l" t="t" r="r" b="b"/>
              <a:pathLst>
                <a:path w="1803823" h="5697093">
                  <a:moveTo>
                    <a:pt x="0" y="0"/>
                  </a:moveTo>
                  <a:lnTo>
                    <a:pt x="1803823" y="0"/>
                  </a:lnTo>
                  <a:lnTo>
                    <a:pt x="18038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5599672" y="1028700"/>
            <a:ext cx="11659628" cy="8229600"/>
          </a:xfrm>
          <a:custGeom>
            <a:avLst/>
            <a:gdLst/>
            <a:ahLst/>
            <a:cxnLst/>
            <a:rect l="l" t="t" r="r" b="b"/>
            <a:pathLst>
              <a:path w="11659628" h="8229600">
                <a:moveTo>
                  <a:pt x="0" y="0"/>
                </a:moveTo>
                <a:lnTo>
                  <a:pt x="11659628" y="0"/>
                </a:lnTo>
                <a:lnTo>
                  <a:pt x="1165962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/>
          <p:cNvSpPr txBox="1"/>
          <p:nvPr/>
        </p:nvSpPr>
        <p:spPr>
          <a:xfrm>
            <a:off x="476848" y="660508"/>
            <a:ext cx="4377220" cy="24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Expression des besoins et conception d’un prototype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5238828" cy="16546023"/>
            <a:chOff x="0" y="0"/>
            <a:chExt cx="18038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3823" cy="5697093"/>
            </a:xfrm>
            <a:custGeom>
              <a:avLst/>
              <a:gdLst/>
              <a:ahLst/>
              <a:cxnLst/>
              <a:rect l="l" t="t" r="r" b="b"/>
              <a:pathLst>
                <a:path w="1803823" h="5697093">
                  <a:moveTo>
                    <a:pt x="0" y="0"/>
                  </a:moveTo>
                  <a:lnTo>
                    <a:pt x="1803823" y="0"/>
                  </a:lnTo>
                  <a:lnTo>
                    <a:pt x="18038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9078590" y="509696"/>
            <a:ext cx="8394140" cy="9128157"/>
          </a:xfrm>
          <a:custGeom>
            <a:avLst/>
            <a:gdLst/>
            <a:ahLst/>
            <a:cxnLst/>
            <a:rect l="l" t="t" r="r" b="b"/>
            <a:pathLst>
              <a:path w="8394140" h="9128157">
                <a:moveTo>
                  <a:pt x="0" y="0"/>
                </a:moveTo>
                <a:lnTo>
                  <a:pt x="8394140" y="0"/>
                </a:lnTo>
                <a:lnTo>
                  <a:pt x="8394140" y="9128157"/>
                </a:lnTo>
                <a:lnTo>
                  <a:pt x="0" y="91281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/>
          <p:cNvSpPr txBox="1"/>
          <p:nvPr/>
        </p:nvSpPr>
        <p:spPr>
          <a:xfrm>
            <a:off x="476848" y="660508"/>
            <a:ext cx="4377220" cy="24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Expression des besoins et conception d’un prototype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5238828" cy="16546023"/>
            <a:chOff x="0" y="0"/>
            <a:chExt cx="18038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3823" cy="5697093"/>
            </a:xfrm>
            <a:custGeom>
              <a:avLst/>
              <a:gdLst/>
              <a:ahLst/>
              <a:cxnLst/>
              <a:rect l="l" t="t" r="r" b="b"/>
              <a:pathLst>
                <a:path w="1803823" h="5697093">
                  <a:moveTo>
                    <a:pt x="0" y="0"/>
                  </a:moveTo>
                  <a:lnTo>
                    <a:pt x="1803823" y="0"/>
                  </a:lnTo>
                  <a:lnTo>
                    <a:pt x="18038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5726756" y="1028700"/>
            <a:ext cx="11532544" cy="7407677"/>
          </a:xfrm>
          <a:custGeom>
            <a:avLst/>
            <a:gdLst/>
            <a:ahLst/>
            <a:cxnLst/>
            <a:rect l="l" t="t" r="r" b="b"/>
            <a:pathLst>
              <a:path w="11532544" h="7407677">
                <a:moveTo>
                  <a:pt x="0" y="0"/>
                </a:moveTo>
                <a:lnTo>
                  <a:pt x="11532544" y="0"/>
                </a:lnTo>
                <a:lnTo>
                  <a:pt x="11532544" y="7407677"/>
                </a:lnTo>
                <a:lnTo>
                  <a:pt x="0" y="74076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/>
          <p:cNvSpPr txBox="1"/>
          <p:nvPr/>
        </p:nvSpPr>
        <p:spPr>
          <a:xfrm>
            <a:off x="476848" y="660508"/>
            <a:ext cx="4377220" cy="24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Expression des besoins et conception d’un prototype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2391436" y="372227"/>
            <a:ext cx="27106320" cy="10287000"/>
            <a:chOff x="0" y="0"/>
            <a:chExt cx="5399224" cy="20490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99224" cy="2049036"/>
            </a:xfrm>
            <a:custGeom>
              <a:avLst/>
              <a:gdLst/>
              <a:ahLst/>
              <a:cxnLst/>
              <a:rect l="l" t="t" r="r" b="b"/>
              <a:pathLst>
                <a:path w="5399224" h="2049036">
                  <a:moveTo>
                    <a:pt x="1138182" y="2049036"/>
                  </a:moveTo>
                  <a:lnTo>
                    <a:pt x="0" y="2049036"/>
                  </a:lnTo>
                  <a:lnTo>
                    <a:pt x="2049036" y="0"/>
                  </a:lnTo>
                  <a:lnTo>
                    <a:pt x="3187218" y="0"/>
                  </a:lnTo>
                  <a:lnTo>
                    <a:pt x="1138182" y="2049036"/>
                  </a:lnTo>
                  <a:close/>
                  <a:moveTo>
                    <a:pt x="5399224" y="0"/>
                  </a:moveTo>
                  <a:lnTo>
                    <a:pt x="4261042" y="0"/>
                  </a:lnTo>
                  <a:lnTo>
                    <a:pt x="2212007" y="2049036"/>
                  </a:lnTo>
                  <a:lnTo>
                    <a:pt x="3350189" y="2049036"/>
                  </a:lnTo>
                  <a:lnTo>
                    <a:pt x="539922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5399224" cy="2049036"/>
            </a:xfrm>
            <a:custGeom>
              <a:avLst/>
              <a:gdLst/>
              <a:ahLst/>
              <a:cxnLst/>
              <a:rect l="l" t="t" r="r" b="b"/>
              <a:pathLst>
                <a:path w="5399224" h="2049036">
                  <a:moveTo>
                    <a:pt x="1138182" y="2049036"/>
                  </a:moveTo>
                  <a:lnTo>
                    <a:pt x="0" y="2049036"/>
                  </a:lnTo>
                  <a:lnTo>
                    <a:pt x="2049036" y="0"/>
                  </a:lnTo>
                  <a:lnTo>
                    <a:pt x="3187218" y="0"/>
                  </a:lnTo>
                  <a:lnTo>
                    <a:pt x="1138182" y="2049036"/>
                  </a:lnTo>
                  <a:close/>
                  <a:moveTo>
                    <a:pt x="5399224" y="0"/>
                  </a:moveTo>
                  <a:lnTo>
                    <a:pt x="4261042" y="0"/>
                  </a:lnTo>
                  <a:lnTo>
                    <a:pt x="2212007" y="2049036"/>
                  </a:lnTo>
                  <a:lnTo>
                    <a:pt x="3350189" y="2049036"/>
                  </a:lnTo>
                  <a:lnTo>
                    <a:pt x="5399224" y="0"/>
                  </a:lnTo>
                  <a:close/>
                </a:path>
              </a:pathLst>
            </a:custGeom>
            <a:blipFill>
              <a:blip r:embed="rId2"/>
              <a:stretch>
                <a:fillRect t="-38190" b="-38190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2104965" y="0"/>
            <a:ext cx="6183035" cy="6173142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005962" y="9448940"/>
            <a:ext cx="14525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2</a:t>
            </a:r>
          </a:p>
        </p:txBody>
      </p:sp>
      <p:grpSp>
        <p:nvGrpSpPr>
          <p:cNvPr id="8" name="Group 8"/>
          <p:cNvGrpSpPr/>
          <p:nvPr/>
        </p:nvGrpSpPr>
        <p:grpSpPr>
          <a:xfrm rot="2700000">
            <a:off x="13693766" y="3811649"/>
            <a:ext cx="4428070" cy="11954031"/>
            <a:chOff x="0" y="0"/>
            <a:chExt cx="2110345" cy="569709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10345" cy="5697093"/>
            </a:xfrm>
            <a:custGeom>
              <a:avLst/>
              <a:gdLst/>
              <a:ahLst/>
              <a:cxnLst/>
              <a:rect l="l" t="t" r="r" b="b"/>
              <a:pathLst>
                <a:path w="2110345" h="5697093">
                  <a:moveTo>
                    <a:pt x="0" y="0"/>
                  </a:moveTo>
                  <a:lnTo>
                    <a:pt x="2110345" y="0"/>
                  </a:lnTo>
                  <a:lnTo>
                    <a:pt x="2110345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10" name="AutoShape 10"/>
          <p:cNvSpPr/>
          <p:nvPr/>
        </p:nvSpPr>
        <p:spPr>
          <a:xfrm rot="-3344541">
            <a:off x="12985119" y="-6591092"/>
            <a:ext cx="8854294" cy="127111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11" name="TextBox 11"/>
          <p:cNvSpPr txBox="1"/>
          <p:nvPr/>
        </p:nvSpPr>
        <p:spPr>
          <a:xfrm>
            <a:off x="5020477" y="3970432"/>
            <a:ext cx="8261482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Open Sans Bold"/>
              </a:rPr>
              <a:t>Introduction</a:t>
            </a:r>
          </a:p>
        </p:txBody>
      </p:sp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3710222">
            <a:off x="621054" y="1821379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 rot="-3408248">
            <a:off x="14168982" y="6593432"/>
            <a:ext cx="8238035" cy="4434386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1892350" y="3609975"/>
            <a:ext cx="14503301" cy="209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u="sng">
                <a:solidFill>
                  <a:srgbClr val="FFFFFF"/>
                </a:solidFill>
                <a:latin typeface="Cy Grotesk Key"/>
              </a:rPr>
              <a:t>Mission 4 :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Cy Grotesk Key"/>
              </a:rPr>
              <a:t>La protection du système d’information de l’entrepris</a:t>
            </a:r>
            <a:r>
              <a:rPr lang="en-US" sz="3999" u="sng">
                <a:solidFill>
                  <a:srgbClr val="FFFFFF"/>
                </a:solidFill>
                <a:latin typeface="Cy Grotesk Key"/>
              </a:rPr>
              <a:t>e</a:t>
            </a:r>
            <a:r>
              <a:rPr lang="en-US" sz="3999">
                <a:solidFill>
                  <a:srgbClr val="FFFFFF"/>
                </a:solidFill>
                <a:latin typeface="Cy Grotesk Key"/>
              </a:rPr>
              <a:t> 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>
              <a:solidFill>
                <a:srgbClr val="FFFFFF"/>
              </a:solidFill>
              <a:latin typeface="Cy Grotesk Ke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933334" y="9448940"/>
            <a:ext cx="290512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17</a:t>
            </a:r>
          </a:p>
          <a:p>
            <a:pPr algn="ctr">
              <a:lnSpc>
                <a:spcPts val="2799"/>
              </a:lnSpc>
            </a:pPr>
            <a:endParaRPr lang="en-US" sz="1999">
              <a:solidFill>
                <a:srgbClr val="000000"/>
              </a:solidFill>
              <a:latin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5238828" cy="16546023"/>
            <a:chOff x="0" y="0"/>
            <a:chExt cx="18038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3823" cy="5697093"/>
            </a:xfrm>
            <a:custGeom>
              <a:avLst/>
              <a:gdLst/>
              <a:ahLst/>
              <a:cxnLst/>
              <a:rect l="l" t="t" r="r" b="b"/>
              <a:pathLst>
                <a:path w="1803823" h="5697093">
                  <a:moveTo>
                    <a:pt x="0" y="0"/>
                  </a:moveTo>
                  <a:lnTo>
                    <a:pt x="1803823" y="0"/>
                  </a:lnTo>
                  <a:lnTo>
                    <a:pt x="18038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TextBox 5"/>
          <p:cNvSpPr txBox="1"/>
          <p:nvPr/>
        </p:nvSpPr>
        <p:spPr>
          <a:xfrm>
            <a:off x="476848" y="660508"/>
            <a:ext cx="4377220" cy="24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La protection du système d’information de l’entreprise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15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404009" y="2510897"/>
            <a:ext cx="9121055" cy="2932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4666" lvl="1" indent="-277333">
              <a:lnSpc>
                <a:spcPts val="3339"/>
              </a:lnSpc>
              <a:buFont typeface="Arial"/>
              <a:buChar char="•"/>
            </a:pPr>
            <a:r>
              <a:rPr lang="en-US" sz="2569">
                <a:solidFill>
                  <a:srgbClr val="004A98"/>
                </a:solidFill>
                <a:latin typeface="IBM Plex Sans"/>
              </a:rPr>
              <a:t>Diaporama sur les différents risques d’attaque et comment se défendre </a:t>
            </a:r>
          </a:p>
          <a:p>
            <a:pPr>
              <a:lnSpc>
                <a:spcPts val="3339"/>
              </a:lnSpc>
            </a:pPr>
            <a:endParaRPr lang="en-US" sz="2569">
              <a:solidFill>
                <a:srgbClr val="004A98"/>
              </a:solidFill>
              <a:latin typeface="IBM Plex Sans"/>
            </a:endParaRPr>
          </a:p>
          <a:p>
            <a:pPr marL="554666" lvl="1" indent="-277333">
              <a:lnSpc>
                <a:spcPts val="3339"/>
              </a:lnSpc>
              <a:buFont typeface="Arial"/>
              <a:buChar char="•"/>
            </a:pPr>
            <a:r>
              <a:rPr lang="en-US" sz="2569">
                <a:solidFill>
                  <a:srgbClr val="004A98"/>
                </a:solidFill>
                <a:latin typeface="IBM Plex Sans"/>
              </a:rPr>
              <a:t>Elaboration de la charte en format html imprimable  </a:t>
            </a:r>
          </a:p>
          <a:p>
            <a:pPr>
              <a:lnSpc>
                <a:spcPts val="3339"/>
              </a:lnSpc>
            </a:pPr>
            <a:endParaRPr lang="en-US" sz="2569">
              <a:solidFill>
                <a:srgbClr val="004A98"/>
              </a:solidFill>
              <a:latin typeface="IBM Plex Sans"/>
            </a:endParaRPr>
          </a:p>
          <a:p>
            <a:pPr>
              <a:lnSpc>
                <a:spcPts val="3339"/>
              </a:lnSpc>
            </a:pPr>
            <a:r>
              <a:rPr lang="en-US" sz="2569">
                <a:solidFill>
                  <a:srgbClr val="004A98"/>
                </a:solidFill>
                <a:latin typeface="IBM Plex Sans"/>
              </a:rPr>
              <a:t> </a:t>
            </a:r>
          </a:p>
          <a:p>
            <a:pPr>
              <a:lnSpc>
                <a:spcPts val="3339"/>
              </a:lnSpc>
            </a:pPr>
            <a:endParaRPr lang="en-US" sz="2569">
              <a:solidFill>
                <a:srgbClr val="004A98"/>
              </a:solidFill>
              <a:latin typeface="IBM Plex Sans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4404807" y="433412"/>
            <a:ext cx="2854493" cy="2854493"/>
          </a:xfrm>
          <a:custGeom>
            <a:avLst/>
            <a:gdLst/>
            <a:ahLst/>
            <a:cxnLst/>
            <a:rect l="l" t="t" r="r" b="b"/>
            <a:pathLst>
              <a:path w="2854493" h="2854493">
                <a:moveTo>
                  <a:pt x="0" y="0"/>
                </a:moveTo>
                <a:lnTo>
                  <a:pt x="2854493" y="0"/>
                </a:lnTo>
                <a:lnTo>
                  <a:pt x="2854493" y="2854493"/>
                </a:lnTo>
                <a:lnTo>
                  <a:pt x="0" y="2854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5238828" cy="16546023"/>
            <a:chOff x="0" y="0"/>
            <a:chExt cx="18038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3823" cy="5697093"/>
            </a:xfrm>
            <a:custGeom>
              <a:avLst/>
              <a:gdLst/>
              <a:ahLst/>
              <a:cxnLst/>
              <a:rect l="l" t="t" r="r" b="b"/>
              <a:pathLst>
                <a:path w="1803823" h="5697093">
                  <a:moveTo>
                    <a:pt x="0" y="0"/>
                  </a:moveTo>
                  <a:lnTo>
                    <a:pt x="1803823" y="0"/>
                  </a:lnTo>
                  <a:lnTo>
                    <a:pt x="18038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14245996" y="1028700"/>
            <a:ext cx="2953597" cy="2953597"/>
          </a:xfrm>
          <a:custGeom>
            <a:avLst/>
            <a:gdLst/>
            <a:ahLst/>
            <a:cxnLst/>
            <a:rect l="l" t="t" r="r" b="b"/>
            <a:pathLst>
              <a:path w="2953597" h="2953597">
                <a:moveTo>
                  <a:pt x="0" y="0"/>
                </a:moveTo>
                <a:lnTo>
                  <a:pt x="2953597" y="0"/>
                </a:lnTo>
                <a:lnTo>
                  <a:pt x="2953597" y="2953597"/>
                </a:lnTo>
                <a:lnTo>
                  <a:pt x="0" y="29535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/>
          <p:cNvSpPr txBox="1"/>
          <p:nvPr/>
        </p:nvSpPr>
        <p:spPr>
          <a:xfrm>
            <a:off x="1296956" y="728662"/>
            <a:ext cx="4377220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Diaporama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70238" y="2805310"/>
            <a:ext cx="8875757" cy="286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Trouver les attaques qui auraient pu toucher VosRêves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Comment  aurait-elle pu toucher l’entreprise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Par quel moyen l’entreprise peut se protéger de ces attaques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5238828" cy="16546023"/>
            <a:chOff x="0" y="0"/>
            <a:chExt cx="18038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3823" cy="5697093"/>
            </a:xfrm>
            <a:custGeom>
              <a:avLst/>
              <a:gdLst/>
              <a:ahLst/>
              <a:cxnLst/>
              <a:rect l="l" t="t" r="r" b="b"/>
              <a:pathLst>
                <a:path w="1803823" h="5697093">
                  <a:moveTo>
                    <a:pt x="0" y="0"/>
                  </a:moveTo>
                  <a:lnTo>
                    <a:pt x="1803823" y="0"/>
                  </a:lnTo>
                  <a:lnTo>
                    <a:pt x="18038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TextBox 5"/>
          <p:cNvSpPr txBox="1"/>
          <p:nvPr/>
        </p:nvSpPr>
        <p:spPr>
          <a:xfrm>
            <a:off x="993018" y="728662"/>
            <a:ext cx="4377220" cy="18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 dirty="0" err="1">
                <a:solidFill>
                  <a:srgbClr val="0453F1"/>
                </a:solidFill>
                <a:latin typeface="IBM Plex Sans"/>
              </a:rPr>
              <a:t>Chartre</a:t>
            </a:r>
            <a:r>
              <a:rPr lang="en-US" sz="3999" dirty="0">
                <a:solidFill>
                  <a:srgbClr val="0453F1"/>
                </a:solidFill>
                <a:latin typeface="IBM Plex Sans"/>
              </a:rPr>
              <a:t> </a:t>
            </a:r>
          </a:p>
          <a:p>
            <a:pPr>
              <a:lnSpc>
                <a:spcPts val="4799"/>
              </a:lnSpc>
            </a:pPr>
            <a:r>
              <a:rPr lang="en-US" sz="3999" dirty="0">
                <a:solidFill>
                  <a:srgbClr val="0453F1"/>
                </a:solidFill>
                <a:latin typeface="IBM Plex Sans"/>
              </a:rPr>
              <a:t>Informatique HTML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15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370238" y="2805310"/>
            <a:ext cx="8875757" cy="1225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Réalisation de la chartre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Codage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Langage HTML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57B875E1-EDA8-044A-75E9-3B6B3DD57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4325" y="4762500"/>
            <a:ext cx="8585245" cy="42892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3710222">
            <a:off x="621054" y="1821379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 rot="-3408248">
            <a:off x="14168982" y="6593432"/>
            <a:ext cx="8238035" cy="4434386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2760390" y="3609975"/>
            <a:ext cx="12926913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u="sng">
                <a:solidFill>
                  <a:srgbClr val="FFFFFF"/>
                </a:solidFill>
                <a:latin typeface="Cy Grotesk Key"/>
              </a:rPr>
              <a:t>Mission 5 :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Cy Grotesk Key"/>
              </a:rPr>
              <a:t>La mise en oeuvre d’un outil de gestion de projet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933334" y="9448940"/>
            <a:ext cx="290512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17</a:t>
            </a:r>
          </a:p>
          <a:p>
            <a:pPr algn="ctr">
              <a:lnSpc>
                <a:spcPts val="2799"/>
              </a:lnSpc>
            </a:pPr>
            <a:endParaRPr lang="en-US" sz="1999">
              <a:solidFill>
                <a:srgbClr val="000000"/>
              </a:solidFill>
              <a:latin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4760" y="-2907789"/>
            <a:ext cx="5238828" cy="16546023"/>
            <a:chOff x="0" y="0"/>
            <a:chExt cx="18038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3823" cy="5697093"/>
            </a:xfrm>
            <a:custGeom>
              <a:avLst/>
              <a:gdLst/>
              <a:ahLst/>
              <a:cxnLst/>
              <a:rect l="l" t="t" r="r" b="b"/>
              <a:pathLst>
                <a:path w="1803823" h="5697093">
                  <a:moveTo>
                    <a:pt x="0" y="0"/>
                  </a:moveTo>
                  <a:lnTo>
                    <a:pt x="1803823" y="0"/>
                  </a:lnTo>
                  <a:lnTo>
                    <a:pt x="18038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AutoShape 4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11609102" y="840612"/>
            <a:ext cx="5650198" cy="5254684"/>
          </a:xfrm>
          <a:custGeom>
            <a:avLst/>
            <a:gdLst/>
            <a:ahLst/>
            <a:cxnLst/>
            <a:rect l="l" t="t" r="r" b="b"/>
            <a:pathLst>
              <a:path w="5650198" h="5254684">
                <a:moveTo>
                  <a:pt x="0" y="0"/>
                </a:moveTo>
                <a:lnTo>
                  <a:pt x="5650198" y="0"/>
                </a:lnTo>
                <a:lnTo>
                  <a:pt x="5650198" y="5254684"/>
                </a:lnTo>
                <a:lnTo>
                  <a:pt x="0" y="52546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4854068" y="6095296"/>
            <a:ext cx="2807445" cy="2807445"/>
          </a:xfrm>
          <a:custGeom>
            <a:avLst/>
            <a:gdLst/>
            <a:ahLst/>
            <a:cxnLst/>
            <a:rect l="l" t="t" r="r" b="b"/>
            <a:pathLst>
              <a:path w="2807445" h="2807445">
                <a:moveTo>
                  <a:pt x="0" y="0"/>
                </a:moveTo>
                <a:lnTo>
                  <a:pt x="2807446" y="0"/>
                </a:lnTo>
                <a:lnTo>
                  <a:pt x="2807446" y="2807445"/>
                </a:lnTo>
                <a:lnTo>
                  <a:pt x="0" y="280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476848" y="660508"/>
            <a:ext cx="4377220" cy="180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La mise en oeuvre d’un outil de gestion de projet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933334" y="9448940"/>
            <a:ext cx="290512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15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3344541">
            <a:off x="13461369" y="-8800892"/>
            <a:ext cx="8854294" cy="127111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 rot="-3387270">
            <a:off x="12755783" y="3366163"/>
            <a:ext cx="13807161" cy="6890911"/>
          </a:xfrm>
          <a:prstGeom prst="rect">
            <a:avLst/>
          </a:prstGeom>
          <a:solidFill>
            <a:srgbClr val="E1EBFF"/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1028700" y="2863652"/>
            <a:ext cx="8570251" cy="4369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9"/>
              </a:lnSpc>
            </a:pPr>
            <a:r>
              <a:rPr lang="en-US" sz="2831" spc="209">
                <a:solidFill>
                  <a:srgbClr val="0453F1"/>
                </a:solidFill>
                <a:latin typeface="IBM Plex Sans Bold"/>
              </a:rPr>
              <a:t>Travail en groupe,</a:t>
            </a:r>
          </a:p>
          <a:p>
            <a:pPr>
              <a:lnSpc>
                <a:spcPts val="5889"/>
              </a:lnSpc>
            </a:pPr>
            <a:r>
              <a:rPr lang="en-US" sz="2831" spc="209">
                <a:solidFill>
                  <a:srgbClr val="0453F1"/>
                </a:solidFill>
                <a:latin typeface="IBM Plex Sans Bold"/>
              </a:rPr>
              <a:t>Esprit d'équipe,</a:t>
            </a:r>
          </a:p>
          <a:p>
            <a:pPr>
              <a:lnSpc>
                <a:spcPts val="5889"/>
              </a:lnSpc>
            </a:pPr>
            <a:r>
              <a:rPr lang="en-US" sz="2831" spc="209">
                <a:solidFill>
                  <a:srgbClr val="0453F1"/>
                </a:solidFill>
                <a:latin typeface="IBM Plex Sans Bold"/>
              </a:rPr>
              <a:t>Organisation, </a:t>
            </a:r>
          </a:p>
          <a:p>
            <a:pPr>
              <a:lnSpc>
                <a:spcPts val="5889"/>
              </a:lnSpc>
            </a:pPr>
            <a:r>
              <a:rPr lang="en-US" sz="2831" spc="209">
                <a:solidFill>
                  <a:srgbClr val="0453F1"/>
                </a:solidFill>
                <a:latin typeface="IBM Plex Sans Bold"/>
              </a:rPr>
              <a:t>Importance des maquettes, </a:t>
            </a:r>
          </a:p>
          <a:p>
            <a:pPr>
              <a:lnSpc>
                <a:spcPts val="5889"/>
              </a:lnSpc>
            </a:pPr>
            <a:r>
              <a:rPr lang="en-US" sz="2831" spc="209">
                <a:solidFill>
                  <a:srgbClr val="0453F1"/>
                </a:solidFill>
                <a:latin typeface="IBM Plex Sans Bold"/>
              </a:rPr>
              <a:t>Contacter le client pour vérifier les besoins,</a:t>
            </a:r>
          </a:p>
          <a:p>
            <a:pPr>
              <a:lnSpc>
                <a:spcPts val="5889"/>
              </a:lnSpc>
            </a:pPr>
            <a:r>
              <a:rPr lang="en-US" sz="2831" spc="209">
                <a:solidFill>
                  <a:srgbClr val="0453F1"/>
                </a:solidFill>
                <a:latin typeface="IBM Plex Sans Bold"/>
              </a:rPr>
              <a:t>Difficulté rencontrée.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42311" y="159703"/>
            <a:ext cx="1220337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453F1"/>
                </a:solidFill>
                <a:latin typeface="Open Sans Bold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-3424286" y="3424286"/>
            <a:ext cx="10287000" cy="3438429"/>
          </a:xfrm>
          <a:prstGeom prst="rect">
            <a:avLst/>
          </a:prstGeom>
          <a:solidFill>
            <a:srgbClr val="004A98"/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>
            <a:off x="11885099" y="6530395"/>
            <a:ext cx="5690814" cy="3258270"/>
          </a:xfrm>
          <a:custGeom>
            <a:avLst/>
            <a:gdLst/>
            <a:ahLst/>
            <a:cxnLst/>
            <a:rect l="l" t="t" r="r" b="b"/>
            <a:pathLst>
              <a:path w="5690814" h="3258270">
                <a:moveTo>
                  <a:pt x="0" y="0"/>
                </a:moveTo>
                <a:lnTo>
                  <a:pt x="5690814" y="0"/>
                </a:lnTo>
                <a:lnTo>
                  <a:pt x="5690814" y="3258270"/>
                </a:lnTo>
                <a:lnTo>
                  <a:pt x="0" y="32582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7757197" y="546489"/>
            <a:ext cx="5299542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400"/>
              </a:lnSpc>
              <a:spcBef>
                <a:spcPct val="0"/>
              </a:spcBef>
            </a:pPr>
            <a:r>
              <a:rPr lang="en-US" sz="4500">
                <a:solidFill>
                  <a:srgbClr val="0453F1"/>
                </a:solidFill>
                <a:latin typeface="IBM Plex Sans"/>
              </a:rPr>
              <a:t>Sommaire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4595175" y="2463166"/>
            <a:ext cx="4230159" cy="4660732"/>
            <a:chOff x="0" y="0"/>
            <a:chExt cx="5640212" cy="6214310"/>
          </a:xfrm>
        </p:grpSpPr>
        <p:sp>
          <p:nvSpPr>
            <p:cNvPr id="6" name="TextBox 6"/>
            <p:cNvSpPr txBox="1"/>
            <p:nvPr/>
          </p:nvSpPr>
          <p:spPr>
            <a:xfrm>
              <a:off x="0" y="-52070"/>
              <a:ext cx="5640212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453F1"/>
                  </a:solidFill>
                  <a:latin typeface="IBM Plex Sans"/>
                </a:rPr>
                <a:t>Mission 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338647"/>
              <a:ext cx="5640212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453F1"/>
                  </a:solidFill>
                  <a:latin typeface="IBM Plex Sans"/>
                </a:rPr>
                <a:t>Mission 2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729363"/>
              <a:ext cx="5640212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453F1"/>
                  </a:solidFill>
                  <a:latin typeface="IBM Plex Sans"/>
                </a:rPr>
                <a:t>Mission 3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120080"/>
              <a:ext cx="5640212" cy="208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453F1"/>
                  </a:solidFill>
                  <a:latin typeface="IBM Plex Sans"/>
                </a:rPr>
                <a:t>Mission 4</a:t>
              </a:r>
            </a:p>
            <a:p>
              <a:pPr>
                <a:lnSpc>
                  <a:spcPts val="4200"/>
                </a:lnSpc>
              </a:pPr>
              <a:endParaRPr lang="en-US" sz="3000">
                <a:solidFill>
                  <a:srgbClr val="0453F1"/>
                </a:solidFill>
                <a:latin typeface="IBM Plex Sans"/>
              </a:endParaRPr>
            </a:p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453F1"/>
                  </a:solidFill>
                  <a:latin typeface="IBM Plex Sans"/>
                </a:rPr>
                <a:t>Conclusion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005962" y="9448940"/>
            <a:ext cx="14525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3710222">
            <a:off x="621054" y="1821379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 rot="-3408248">
            <a:off x="14168982" y="6593432"/>
            <a:ext cx="8238035" cy="4434386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18991" y="3260321"/>
            <a:ext cx="17973942" cy="209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u="sng">
                <a:solidFill>
                  <a:srgbClr val="FFFFFF"/>
                </a:solidFill>
                <a:latin typeface="Cy Grotesk Key"/>
              </a:rPr>
              <a:t>Mission 1 :</a:t>
            </a:r>
            <a:r>
              <a:rPr lang="en-US" sz="3999">
                <a:solidFill>
                  <a:srgbClr val="FFFFFF"/>
                </a:solidFill>
                <a:latin typeface="Cy Grotesk Key"/>
              </a:rPr>
              <a:t> 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Cy Grotesk Key"/>
              </a:rPr>
              <a:t>Recherche des STA adaptée aux besoins des nouveaux commerciaux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005962" y="9448940"/>
            <a:ext cx="14525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4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850994"/>
            <a:ext cx="6129058" cy="16546023"/>
            <a:chOff x="0" y="0"/>
            <a:chExt cx="2110345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10345" cy="5697093"/>
            </a:xfrm>
            <a:custGeom>
              <a:avLst/>
              <a:gdLst/>
              <a:ahLst/>
              <a:cxnLst/>
              <a:rect l="l" t="t" r="r" b="b"/>
              <a:pathLst>
                <a:path w="2110345" h="5697093">
                  <a:moveTo>
                    <a:pt x="0" y="0"/>
                  </a:moveTo>
                  <a:lnTo>
                    <a:pt x="2110345" y="0"/>
                  </a:lnTo>
                  <a:lnTo>
                    <a:pt x="2110345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90438" y="688906"/>
            <a:ext cx="6231949" cy="180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Recherche des STA aux besoins de nouveaux consommateurs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22387" y="3156655"/>
            <a:ext cx="8875757" cy="450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Critères des STA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Propositions commerciales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Logiciels à installer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Eléments de configuration et de paramétrage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Procédure de pré-délivrance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</p:txBody>
      </p:sp>
      <p:sp>
        <p:nvSpPr>
          <p:cNvPr id="6" name="AutoShape 6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9005962" y="9448940"/>
            <a:ext cx="14525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850994"/>
            <a:ext cx="6129058" cy="16546023"/>
            <a:chOff x="0" y="0"/>
            <a:chExt cx="2110345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10345" cy="5697093"/>
            </a:xfrm>
            <a:custGeom>
              <a:avLst/>
              <a:gdLst/>
              <a:ahLst/>
              <a:cxnLst/>
              <a:rect l="l" t="t" r="r" b="b"/>
              <a:pathLst>
                <a:path w="2110345" h="5697093">
                  <a:moveTo>
                    <a:pt x="0" y="0"/>
                  </a:moveTo>
                  <a:lnTo>
                    <a:pt x="2110345" y="0"/>
                  </a:lnTo>
                  <a:lnTo>
                    <a:pt x="2110345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6822387" y="2337505"/>
            <a:ext cx="8875757" cy="6140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Port rj45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Ordinateur léger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Processeur M1, i5 ou i7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Mémoire vive à 8Go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Stockage à 512Go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Carte graphique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Accessoires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</p:txBody>
      </p:sp>
      <p:sp>
        <p:nvSpPr>
          <p:cNvPr id="5" name="AutoShape 5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14484767" y="7391484"/>
            <a:ext cx="2774533" cy="1866816"/>
          </a:xfrm>
          <a:custGeom>
            <a:avLst/>
            <a:gdLst/>
            <a:ahLst/>
            <a:cxnLst/>
            <a:rect l="l" t="t" r="r" b="b"/>
            <a:pathLst>
              <a:path w="2774533" h="1866816">
                <a:moveTo>
                  <a:pt x="0" y="0"/>
                </a:moveTo>
                <a:lnTo>
                  <a:pt x="2774533" y="0"/>
                </a:lnTo>
                <a:lnTo>
                  <a:pt x="2774533" y="1866816"/>
                </a:lnTo>
                <a:lnTo>
                  <a:pt x="0" y="18668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Freeform 7"/>
          <p:cNvSpPr/>
          <p:nvPr/>
        </p:nvSpPr>
        <p:spPr>
          <a:xfrm>
            <a:off x="15698144" y="554760"/>
            <a:ext cx="1747397" cy="947881"/>
          </a:xfrm>
          <a:custGeom>
            <a:avLst/>
            <a:gdLst/>
            <a:ahLst/>
            <a:cxnLst/>
            <a:rect l="l" t="t" r="r" b="b"/>
            <a:pathLst>
              <a:path w="1747397" h="947881">
                <a:moveTo>
                  <a:pt x="0" y="0"/>
                </a:moveTo>
                <a:lnTo>
                  <a:pt x="1747398" y="0"/>
                </a:lnTo>
                <a:lnTo>
                  <a:pt x="1747398" y="947880"/>
                </a:lnTo>
                <a:lnTo>
                  <a:pt x="0" y="9478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8" name="TextBox 8"/>
          <p:cNvSpPr txBox="1"/>
          <p:nvPr/>
        </p:nvSpPr>
        <p:spPr>
          <a:xfrm>
            <a:off x="1028700" y="728662"/>
            <a:ext cx="6231949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Critères des STA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005962" y="9448940"/>
            <a:ext cx="14525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6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7960960" y="-7960960"/>
            <a:ext cx="2366080" cy="18288000"/>
            <a:chOff x="0" y="0"/>
            <a:chExt cx="73708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7083" cy="5697093"/>
            </a:xfrm>
            <a:custGeom>
              <a:avLst/>
              <a:gdLst/>
              <a:ahLst/>
              <a:cxnLst/>
              <a:rect l="l" t="t" r="r" b="b"/>
              <a:pathLst>
                <a:path w="737083" h="5697093">
                  <a:moveTo>
                    <a:pt x="0" y="0"/>
                  </a:moveTo>
                  <a:lnTo>
                    <a:pt x="737083" y="0"/>
                  </a:lnTo>
                  <a:lnTo>
                    <a:pt x="73708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Freeform 4"/>
          <p:cNvSpPr/>
          <p:nvPr/>
        </p:nvSpPr>
        <p:spPr>
          <a:xfrm>
            <a:off x="3363876" y="7961055"/>
            <a:ext cx="1433942" cy="1185542"/>
          </a:xfrm>
          <a:custGeom>
            <a:avLst/>
            <a:gdLst/>
            <a:ahLst/>
            <a:cxnLst/>
            <a:rect l="l" t="t" r="r" b="b"/>
            <a:pathLst>
              <a:path w="1433942" h="1185542">
                <a:moveTo>
                  <a:pt x="0" y="0"/>
                </a:moveTo>
                <a:lnTo>
                  <a:pt x="1433941" y="0"/>
                </a:lnTo>
                <a:lnTo>
                  <a:pt x="1433941" y="1185542"/>
                </a:lnTo>
                <a:lnTo>
                  <a:pt x="0" y="11855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8286146" y="8072758"/>
            <a:ext cx="1564491" cy="965994"/>
          </a:xfrm>
          <a:custGeom>
            <a:avLst/>
            <a:gdLst/>
            <a:ahLst/>
            <a:cxnLst/>
            <a:rect l="l" t="t" r="r" b="b"/>
            <a:pathLst>
              <a:path w="1564491" h="965994">
                <a:moveTo>
                  <a:pt x="0" y="0"/>
                </a:moveTo>
                <a:lnTo>
                  <a:pt x="1564491" y="0"/>
                </a:lnTo>
                <a:lnTo>
                  <a:pt x="1564491" y="965994"/>
                </a:lnTo>
                <a:lnTo>
                  <a:pt x="0" y="9659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13338966" y="8184460"/>
            <a:ext cx="1504030" cy="962137"/>
          </a:xfrm>
          <a:custGeom>
            <a:avLst/>
            <a:gdLst/>
            <a:ahLst/>
            <a:cxnLst/>
            <a:rect l="l" t="t" r="r" b="b"/>
            <a:pathLst>
              <a:path w="1504030" h="962137">
                <a:moveTo>
                  <a:pt x="0" y="0"/>
                </a:moveTo>
                <a:lnTo>
                  <a:pt x="1504030" y="0"/>
                </a:lnTo>
                <a:lnTo>
                  <a:pt x="1504030" y="962137"/>
                </a:lnTo>
                <a:lnTo>
                  <a:pt x="0" y="9621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1909023" y="3161033"/>
            <a:ext cx="5382863" cy="5321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Ports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Processeur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Carte graphique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Mémoire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Système d’exploitation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Prix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81843" y="883002"/>
            <a:ext cx="6231949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Propositions commerciales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10293" y="883002"/>
            <a:ext cx="6231949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Logiciels à installer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22180" y="3161033"/>
            <a:ext cx="5354466" cy="491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Salesforce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Pipedrive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Asana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Microsoft teams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Expensify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Google analytics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005962" y="9448940"/>
            <a:ext cx="14525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7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850994"/>
            <a:ext cx="6129058" cy="16546023"/>
            <a:chOff x="0" y="0"/>
            <a:chExt cx="2110345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10345" cy="5697093"/>
            </a:xfrm>
            <a:custGeom>
              <a:avLst/>
              <a:gdLst/>
              <a:ahLst/>
              <a:cxnLst/>
              <a:rect l="l" t="t" r="r" b="b"/>
              <a:pathLst>
                <a:path w="2110345" h="5697093">
                  <a:moveTo>
                    <a:pt x="0" y="0"/>
                  </a:moveTo>
                  <a:lnTo>
                    <a:pt x="2110345" y="0"/>
                  </a:lnTo>
                  <a:lnTo>
                    <a:pt x="2110345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6822387" y="1723142"/>
            <a:ext cx="8875757" cy="7369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Création d’un compte + mot de passe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Mises à jour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Installation de pares-feux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Chiffrement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Gestion des accès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VPN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Organisation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4A98"/>
                </a:solidFill>
                <a:latin typeface="IBM Plex Sans"/>
              </a:rPr>
              <a:t>Configuration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004A98"/>
              </a:solidFill>
              <a:latin typeface="IBM Plex Sans"/>
            </a:endParaRPr>
          </a:p>
        </p:txBody>
      </p:sp>
      <p:sp>
        <p:nvSpPr>
          <p:cNvPr id="5" name="AutoShape 5"/>
          <p:cNvSpPr/>
          <p:nvPr/>
        </p:nvSpPr>
        <p:spPr>
          <a:xfrm rot="-3710222">
            <a:off x="1475819" y="4220975"/>
            <a:ext cx="5405663" cy="16125027"/>
          </a:xfrm>
          <a:prstGeom prst="rect">
            <a:avLst/>
          </a:prstGeom>
          <a:solidFill>
            <a:srgbClr val="0453F1"/>
          </a:solid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13348619" y="7050871"/>
            <a:ext cx="4202271" cy="2479164"/>
          </a:xfrm>
          <a:custGeom>
            <a:avLst/>
            <a:gdLst/>
            <a:ahLst/>
            <a:cxnLst/>
            <a:rect l="l" t="t" r="r" b="b"/>
            <a:pathLst>
              <a:path w="4202271" h="2479164">
                <a:moveTo>
                  <a:pt x="0" y="0"/>
                </a:moveTo>
                <a:lnTo>
                  <a:pt x="4202271" y="0"/>
                </a:lnTo>
                <a:lnTo>
                  <a:pt x="4202271" y="2479164"/>
                </a:lnTo>
                <a:lnTo>
                  <a:pt x="0" y="24791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988003" y="554760"/>
            <a:ext cx="5834384" cy="180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Eléments de configuration et de paramétrage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005962" y="9448940"/>
            <a:ext cx="14525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8315929" y="-8315929"/>
            <a:ext cx="1656142" cy="18288000"/>
            <a:chOff x="0" y="0"/>
            <a:chExt cx="515923" cy="5697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5923" cy="5697093"/>
            </a:xfrm>
            <a:custGeom>
              <a:avLst/>
              <a:gdLst/>
              <a:ahLst/>
              <a:cxnLst/>
              <a:rect l="l" t="t" r="r" b="b"/>
              <a:pathLst>
                <a:path w="515923" h="5697093">
                  <a:moveTo>
                    <a:pt x="0" y="0"/>
                  </a:moveTo>
                  <a:lnTo>
                    <a:pt x="515923" y="0"/>
                  </a:lnTo>
                  <a:lnTo>
                    <a:pt x="515923" y="5697093"/>
                  </a:lnTo>
                  <a:lnTo>
                    <a:pt x="0" y="5697093"/>
                  </a:lnTo>
                  <a:close/>
                </a:path>
              </a:pathLst>
            </a:custGeom>
            <a:solidFill>
              <a:srgbClr val="E1EBFF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" name="Freeform 4"/>
          <p:cNvSpPr/>
          <p:nvPr/>
        </p:nvSpPr>
        <p:spPr>
          <a:xfrm>
            <a:off x="1028700" y="1911720"/>
            <a:ext cx="6113300" cy="8028121"/>
          </a:xfrm>
          <a:custGeom>
            <a:avLst/>
            <a:gdLst/>
            <a:ahLst/>
            <a:cxnLst/>
            <a:rect l="l" t="t" r="r" b="b"/>
            <a:pathLst>
              <a:path w="6113300" h="8028121">
                <a:moveTo>
                  <a:pt x="0" y="0"/>
                </a:moveTo>
                <a:lnTo>
                  <a:pt x="6113300" y="0"/>
                </a:lnTo>
                <a:lnTo>
                  <a:pt x="6113300" y="8028120"/>
                </a:lnTo>
                <a:lnTo>
                  <a:pt x="0" y="8028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7487308" y="4132065"/>
            <a:ext cx="9943729" cy="5375296"/>
          </a:xfrm>
          <a:custGeom>
            <a:avLst/>
            <a:gdLst/>
            <a:ahLst/>
            <a:cxnLst/>
            <a:rect l="l" t="t" r="r" b="b"/>
            <a:pathLst>
              <a:path w="9943729" h="5375296">
                <a:moveTo>
                  <a:pt x="0" y="0"/>
                </a:moveTo>
                <a:lnTo>
                  <a:pt x="9943730" y="0"/>
                </a:lnTo>
                <a:lnTo>
                  <a:pt x="9943730" y="5375296"/>
                </a:lnTo>
                <a:lnTo>
                  <a:pt x="0" y="53752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/>
          <p:cNvSpPr txBox="1"/>
          <p:nvPr/>
        </p:nvSpPr>
        <p:spPr>
          <a:xfrm>
            <a:off x="1852228" y="528033"/>
            <a:ext cx="14154856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0453F1"/>
                </a:solidFill>
                <a:latin typeface="IBM Plex Sans"/>
              </a:rPr>
              <a:t>Fiche de procédure de pré-remise des STA aux commerciaux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005962" y="9448940"/>
            <a:ext cx="14525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Open Sans"/>
              </a:rPr>
              <a:t>9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353</Words>
  <Application>Microsoft Office PowerPoint</Application>
  <PresentationFormat>Personnalisé</PresentationFormat>
  <Paragraphs>146</Paragraphs>
  <Slides>26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4" baseType="lpstr">
      <vt:lpstr>IBM Plex Sans</vt:lpstr>
      <vt:lpstr>Cy Grotesk Key</vt:lpstr>
      <vt:lpstr>Open Sans</vt:lpstr>
      <vt:lpstr>Open Sans Bold</vt:lpstr>
      <vt:lpstr>Arial</vt:lpstr>
      <vt:lpstr>Calibri</vt:lpstr>
      <vt:lpstr>IBM Plex Sans 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Missions “Vos rêves”</dc:title>
  <cp:lastModifiedBy>CARON  Eloham</cp:lastModifiedBy>
  <cp:revision>5</cp:revision>
  <dcterms:created xsi:type="dcterms:W3CDTF">2006-08-16T00:00:00Z</dcterms:created>
  <dcterms:modified xsi:type="dcterms:W3CDTF">2023-12-19T13:13:49Z</dcterms:modified>
  <dc:identifier>DAF3VHob_nI</dc:identifier>
</cp:coreProperties>
</file>

<file path=docProps/thumbnail.jpeg>
</file>